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</p:sldIdLst>
  <p:sldSz cy="5143500" cx="9144000"/>
  <p:notesSz cx="6858000" cy="9144000"/>
  <p:embeddedFontLst>
    <p:embeddedFont>
      <p:font typeface="Average"/>
      <p:regular r:id="rId48"/>
    </p:embeddedFont>
    <p:embeddedFont>
      <p:font typeface="Oswald"/>
      <p:regular r:id="rId49"/>
      <p:bold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Average-regular.fntdata"/><Relationship Id="rId47" Type="http://schemas.openxmlformats.org/officeDocument/2006/relationships/slide" Target="slides/slide42.xml"/><Relationship Id="rId49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f4d81c0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f4d81c0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07c8b212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07c8b212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07c8b212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07c8b212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07c8b212c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07c8b212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07c8b212c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07c8b212c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07c8b212c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07c8b212c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07c8b212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07c8b212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07c8b212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07c8b212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07c8b212c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07c8b212c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07c8b212c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07c8b212c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07c8b212c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07c8b212c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f4d81c065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f4d81c065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07c8b212c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07c8b212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507c8b212c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507c8b212c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07c8b212c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07c8b212c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07c8b212c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07c8b212c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0828b45c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0828b45c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0828b45c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0828b45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https://github.com/L1aoXingyu/pytorch-beginner/tree/master/08-AutoEncoder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0828b45c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0828b45c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0828b45c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0828b45c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https://github.com/L1aoXingyu/pytorch-beginner/tree/master/08-AutoEncoder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07c8b212c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507c8b212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07c8b212c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507c8b212c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07c8b212c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07c8b212c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07c8b212c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07c8b212c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07c8b212c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07c8b212c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07c8b212c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07c8b212c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07c8b212c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07c8b212c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07c8b212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07c8b212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507c8b212c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507c8b212c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07c8b212c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07c8b212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507c8b212c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507c8b212c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07c8b212c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507c8b212c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07c8b212c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07c8b212c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07c8b212c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07c8b212c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07c8b212c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07c8b212c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507c8b212c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507c8b212c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507c8b212c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507c8b212c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07c8b212c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07c8b212c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f4d81c065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f4d81c065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07c8b21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07c8b21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07c8b212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07c8b212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07c8b212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07c8b212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56" name="Google Shape;56;p14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" name="Google Shape;87;p21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21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openxmlformats.org/officeDocument/2006/relationships/image" Target="../media/image17.png"/><Relationship Id="rId6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5.png"/><Relationship Id="rId5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Relationship Id="rId4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8.png"/><Relationship Id="rId4" Type="http://schemas.openxmlformats.org/officeDocument/2006/relationships/image" Target="../media/image2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9.png"/><Relationship Id="rId4" Type="http://schemas.openxmlformats.org/officeDocument/2006/relationships/image" Target="../media/image3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7.png"/><Relationship Id="rId4" Type="http://schemas.openxmlformats.org/officeDocument/2006/relationships/image" Target="../media/image3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3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CIS 700-004: Lecture 7M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" name="Google Shape;105;p2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Autoencoders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02/25/19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4"/>
          <p:cNvSpPr txBox="1"/>
          <p:nvPr>
            <p:ph type="ctrTitle"/>
          </p:nvPr>
        </p:nvSpPr>
        <p:spPr>
          <a:xfrm>
            <a:off x="311700" y="744575"/>
            <a:ext cx="8520600" cy="18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imes New Roman"/>
                <a:ea typeface="Times New Roman"/>
                <a:cs typeface="Times New Roman"/>
                <a:sym typeface="Times New Roman"/>
              </a:rPr>
              <a:t>Autoencoders</a:t>
            </a:r>
            <a:endParaRPr b="1"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Basic architecture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5" name="Google Shape;16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6275" y="1379750"/>
            <a:ext cx="5787425" cy="328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Training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1" name="Google Shape;171;p36"/>
          <p:cNvSpPr txBox="1"/>
          <p:nvPr/>
        </p:nvSpPr>
        <p:spPr>
          <a:xfrm>
            <a:off x="311700" y="11977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“Self-supervised” training: desired output Y is just input X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e.g. MSE loss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Small bottleneck layer impedes training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a linear autoencoder?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37"/>
          <p:cNvSpPr txBox="1"/>
          <p:nvPr/>
        </p:nvSpPr>
        <p:spPr>
          <a:xfrm>
            <a:off x="311700" y="11977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happens if no nonlinearity?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Linear encoder and decoder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Almost exactly PCA, but no order on principal components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L2 on encoder and decoder, exactly PCA (Kunin et al. 2019)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Convolutional autoencoders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38"/>
          <p:cNvSpPr txBox="1"/>
          <p:nvPr/>
        </p:nvSpPr>
        <p:spPr>
          <a:xfrm>
            <a:off x="311700" y="11977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Decoder has to “undo” the convolution / pooling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Generally involves upsampling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Also conv layers reducing # of features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Denoising autoencoders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9" name="Google Shape;18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838" y="1231825"/>
            <a:ext cx="8372325" cy="279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9"/>
          <p:cNvSpPr txBox="1"/>
          <p:nvPr/>
        </p:nvSpPr>
        <p:spPr>
          <a:xfrm>
            <a:off x="385850" y="4236700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Noise deliberately added to make representation better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Bonus: unsupervised denoising algorithm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Sparse autoencoders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40"/>
          <p:cNvSpPr txBox="1"/>
          <p:nvPr/>
        </p:nvSpPr>
        <p:spPr>
          <a:xfrm>
            <a:off x="311700" y="11977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Wide instead of narrow bottleneck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Sparse activation in the “bottleneck” 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Penalty in loss if too many are nonzero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7" name="Google Shape;19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4452" y="573375"/>
            <a:ext cx="3368850" cy="328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Variational autoencoders (VAEs) - motivation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41"/>
          <p:cNvSpPr txBox="1"/>
          <p:nvPr/>
        </p:nvSpPr>
        <p:spPr>
          <a:xfrm>
            <a:off x="311700" y="11977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Want the low-dim representation z to have independent components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Each component should contribute a similar amount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 according to unit Gaussian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Low-dim representation of faces - eye color, hair length, etc.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Each feature should be independent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Scale so each feature has same variance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VAEs - objective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" name="Google Shape;209;p42"/>
          <p:cNvSpPr txBox="1"/>
          <p:nvPr/>
        </p:nvSpPr>
        <p:spPr>
          <a:xfrm>
            <a:off x="311700" y="1197725"/>
            <a:ext cx="8520600" cy="1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0" name="Google Shape;210;p42"/>
          <p:cNvSpPr txBox="1"/>
          <p:nvPr/>
        </p:nvSpPr>
        <p:spPr>
          <a:xfrm>
            <a:off x="2357775" y="3516525"/>
            <a:ext cx="16251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Regularization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42"/>
          <p:cNvSpPr txBox="1"/>
          <p:nvPr/>
        </p:nvSpPr>
        <p:spPr>
          <a:xfrm>
            <a:off x="5166100" y="3516525"/>
            <a:ext cx="21057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Reconstruction 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2" name="Google Shape;212;p42"/>
          <p:cNvSpPr txBox="1"/>
          <p:nvPr/>
        </p:nvSpPr>
        <p:spPr>
          <a:xfrm>
            <a:off x="311700" y="1197725"/>
            <a:ext cx="85206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Ingredients: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Encoder q (trained network)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ecoder r (trained network)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rior p on z (fixed)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3" name="Google Shape;21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155" y="3135582"/>
            <a:ext cx="7263326" cy="380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the KL divergence?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43"/>
          <p:cNvSpPr txBox="1"/>
          <p:nvPr/>
        </p:nvSpPr>
        <p:spPr>
          <a:xfrm>
            <a:off x="311700" y="1197725"/>
            <a:ext cx="8520600" cy="7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Measure of difference between prob distributions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0" name="Google Shape;22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575" y="2132700"/>
            <a:ext cx="5276850" cy="93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8875" y="3138450"/>
            <a:ext cx="3352800" cy="8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6"/>
          <p:cNvSpPr txBox="1"/>
          <p:nvPr>
            <p:ph type="ctrTitle"/>
          </p:nvPr>
        </p:nvSpPr>
        <p:spPr>
          <a:xfrm>
            <a:off x="311700" y="744575"/>
            <a:ext cx="8520600" cy="18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imes New Roman"/>
                <a:ea typeface="Times New Roman"/>
                <a:cs typeface="Times New Roman"/>
                <a:sym typeface="Times New Roman"/>
              </a:rPr>
              <a:t>Low-dimensional r</a:t>
            </a:r>
            <a:r>
              <a:rPr b="1" lang="en" sz="3600">
                <a:latin typeface="Times New Roman"/>
                <a:ea typeface="Times New Roman"/>
                <a:cs typeface="Times New Roman"/>
                <a:sym typeface="Times New Roman"/>
              </a:rPr>
              <a:t>epresentations</a:t>
            </a:r>
            <a:endParaRPr b="1"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VAEs - mathematical motivation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7" name="Google Shape;22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0450" y="355925"/>
            <a:ext cx="921850" cy="226274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44"/>
          <p:cNvSpPr txBox="1"/>
          <p:nvPr/>
        </p:nvSpPr>
        <p:spPr>
          <a:xfrm>
            <a:off x="311700" y="11977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Graphical model: latent features z generate data x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Want to compute p(z | x), but hard so approximate q(z | x)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9" name="Google Shape;22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2213" y="2300288"/>
            <a:ext cx="406717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29825" y="2919600"/>
            <a:ext cx="3421018" cy="64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29825" y="3973400"/>
            <a:ext cx="6229350" cy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VAEs - mathematical motivation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7" name="Google Shape;23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2725" y="1421875"/>
            <a:ext cx="587692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2275" y="1995200"/>
            <a:ext cx="7105650" cy="82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128675"/>
            <a:ext cx="8839200" cy="33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1763" y="3899050"/>
            <a:ext cx="7686675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VAEs - mathematical motivation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6" name="Google Shape;246;p46"/>
          <p:cNvSpPr txBox="1"/>
          <p:nvPr/>
        </p:nvSpPr>
        <p:spPr>
          <a:xfrm>
            <a:off x="311700" y="22464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Compare to the original VAE definition: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reconstruction loss is exactly the negative log likelihood for Gaussian distributions.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7" name="Google Shape;247;p46"/>
          <p:cNvSpPr txBox="1"/>
          <p:nvPr/>
        </p:nvSpPr>
        <p:spPr>
          <a:xfrm>
            <a:off x="2357775" y="3287925"/>
            <a:ext cx="16251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Regularization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8" name="Google Shape;248;p46"/>
          <p:cNvSpPr txBox="1"/>
          <p:nvPr/>
        </p:nvSpPr>
        <p:spPr>
          <a:xfrm>
            <a:off x="5699500" y="3287925"/>
            <a:ext cx="21057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Reconstruction loss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9" name="Google Shape;24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63" y="1265363"/>
            <a:ext cx="76866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6"/>
          <p:cNvSpPr txBox="1"/>
          <p:nvPr/>
        </p:nvSpPr>
        <p:spPr>
          <a:xfrm>
            <a:off x="2887825" y="1712663"/>
            <a:ext cx="16251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Regularization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1" name="Google Shape;251;p46"/>
          <p:cNvSpPr txBox="1"/>
          <p:nvPr/>
        </p:nvSpPr>
        <p:spPr>
          <a:xfrm>
            <a:off x="5676600" y="1716150"/>
            <a:ext cx="25026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Negative log likelihood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2" name="Google Shape;25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480" y="2829982"/>
            <a:ext cx="7263326" cy="3809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1800" y="4406675"/>
            <a:ext cx="3635900" cy="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7"/>
          <p:cNvSpPr txBox="1"/>
          <p:nvPr/>
        </p:nvSpPr>
        <p:spPr>
          <a:xfrm>
            <a:off x="311700" y="1197725"/>
            <a:ext cx="8520600" cy="34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9" name="Google Shape;25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0237" y="32350"/>
            <a:ext cx="5323526" cy="52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Autoencoders in PyTorch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autoencoders</a:t>
            </a:r>
            <a:endParaRPr/>
          </a:p>
        </p:txBody>
      </p:sp>
      <p:pic>
        <p:nvPicPr>
          <p:cNvPr id="270" name="Google Shape;27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275" y="1170125"/>
            <a:ext cx="4953457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Variational</a:t>
            </a:r>
            <a:r>
              <a:rPr lang="en"/>
              <a:t> autoencoders</a:t>
            </a:r>
            <a:endParaRPr/>
          </a:p>
        </p:txBody>
      </p:sp>
      <p:pic>
        <p:nvPicPr>
          <p:cNvPr id="276" name="Google Shape;27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287288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2088" y="1170125"/>
            <a:ext cx="4317970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Convolutional </a:t>
            </a:r>
            <a:r>
              <a:rPr lang="en"/>
              <a:t>autoencoders</a:t>
            </a:r>
            <a:endParaRPr/>
          </a:p>
        </p:txBody>
      </p:sp>
      <p:pic>
        <p:nvPicPr>
          <p:cNvPr id="283" name="Google Shape;28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5038" y="1162750"/>
            <a:ext cx="417391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2"/>
          <p:cNvSpPr txBox="1"/>
          <p:nvPr>
            <p:ph type="ctrTitle"/>
          </p:nvPr>
        </p:nvSpPr>
        <p:spPr>
          <a:xfrm>
            <a:off x="311700" y="744575"/>
            <a:ext cx="8520600" cy="18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imes New Roman"/>
                <a:ea typeface="Times New Roman"/>
                <a:cs typeface="Times New Roman"/>
                <a:sym typeface="Times New Roman"/>
              </a:rPr>
              <a:t>Adversarial examples</a:t>
            </a:r>
            <a:endParaRPr b="1"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an adversarial example?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4" name="Google Shape;29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500" y="1730900"/>
            <a:ext cx="6553000" cy="24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8572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an adversarial example?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0" name="Google Shape;30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13" y="1322525"/>
            <a:ext cx="7191375" cy="32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an adversarial example?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6" name="Google Shape;30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575" y="1147225"/>
            <a:ext cx="679284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Basic method = Fast Gradient Sign (FGS)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2" name="Google Shape;312;p56"/>
          <p:cNvSpPr txBox="1"/>
          <p:nvPr/>
        </p:nvSpPr>
        <p:spPr>
          <a:xfrm>
            <a:off x="311700" y="10000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Fixed network weights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Gradient descent on the image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 for changing the predicted label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Change pixel by epsilon times sign of gradient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Lots of dimensions - often close to a decision boundary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Small changes to many pixels add up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7"/>
          <p:cNvSpPr txBox="1"/>
          <p:nvPr>
            <p:ph type="ctrTitle"/>
          </p:nvPr>
        </p:nvSpPr>
        <p:spPr>
          <a:xfrm>
            <a:off x="311700" y="744575"/>
            <a:ext cx="8520600" cy="18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imes New Roman"/>
                <a:ea typeface="Times New Roman"/>
                <a:cs typeface="Times New Roman"/>
                <a:sym typeface="Times New Roman"/>
              </a:rPr>
              <a:t>Information bottleneck</a:t>
            </a:r>
            <a:endParaRPr b="1"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Mutual information I(X, Y)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3" name="Google Shape;32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5413" y="1649775"/>
            <a:ext cx="5833176" cy="3354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58"/>
          <p:cNvSpPr txBox="1"/>
          <p:nvPr/>
        </p:nvSpPr>
        <p:spPr>
          <a:xfrm>
            <a:off x="311700" y="10762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much info shared between X and Y.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basic idea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0" name="Google Shape;330;p59"/>
          <p:cNvSpPr txBox="1"/>
          <p:nvPr/>
        </p:nvSpPr>
        <p:spPr>
          <a:xfrm>
            <a:off x="311700" y="11977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input X, desired output Y, the intermediate representation T should: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-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maximize mutual information about Y (fitting)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-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minimize mutual information about X (compression)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1" name="Google Shape;33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0325" y="2813250"/>
            <a:ext cx="3943350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controversial paper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7" name="Google Shape;33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287" y="1469252"/>
            <a:ext cx="7399426" cy="289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6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Neural nets naturally achieve information bottleneck?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3" name="Google Shape;343;p61"/>
          <p:cNvSpPr txBox="1"/>
          <p:nvPr/>
        </p:nvSpPr>
        <p:spPr>
          <a:xfrm>
            <a:off x="311700" y="10000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“Fitting” phase: I(T; Y) goes up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“Compression” phase: I(X; T) goes down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Claim that for less training data, compression lowers I(T; Y)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4" name="Google Shape;34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888" y="2432225"/>
            <a:ext cx="7114925" cy="25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61"/>
          <p:cNvSpPr txBox="1"/>
          <p:nvPr/>
        </p:nvSpPr>
        <p:spPr>
          <a:xfrm>
            <a:off x="1694350" y="2061150"/>
            <a:ext cx="182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5% training data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6" name="Google Shape;346;p61"/>
          <p:cNvSpPr txBox="1"/>
          <p:nvPr/>
        </p:nvSpPr>
        <p:spPr>
          <a:xfrm>
            <a:off x="3785600" y="2061150"/>
            <a:ext cx="182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45% training data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7" name="Google Shape;347;p61"/>
          <p:cNvSpPr txBox="1"/>
          <p:nvPr/>
        </p:nvSpPr>
        <p:spPr>
          <a:xfrm>
            <a:off x="5876850" y="2061150"/>
            <a:ext cx="182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85% training data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6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paper claims...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3" name="Google Shape;353;p62"/>
          <p:cNvSpPr txBox="1"/>
          <p:nvPr/>
        </p:nvSpPr>
        <p:spPr>
          <a:xfrm>
            <a:off x="311700" y="10000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-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a toy task, different layers optimize for different beta.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4" name="Google Shape;35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1300" y="2057125"/>
            <a:ext cx="4105576" cy="29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7788" y="1528925"/>
            <a:ext cx="3872599" cy="346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Probably not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61" name="Google Shape;36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8563" y="1292802"/>
            <a:ext cx="7286876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Representations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p28"/>
          <p:cNvSpPr txBox="1"/>
          <p:nvPr/>
        </p:nvSpPr>
        <p:spPr>
          <a:xfrm>
            <a:off x="311700" y="11977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are the important aspects of data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e.g. dog, young, cute, brown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Representation space for numbers is logarithmic across cultures.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Representation space for colors differs across cultures.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6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Probably not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7" name="Google Shape;367;p64"/>
          <p:cNvSpPr txBox="1"/>
          <p:nvPr/>
        </p:nvSpPr>
        <p:spPr>
          <a:xfrm>
            <a:off x="165975" y="1762075"/>
            <a:ext cx="4377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Approx of mutual information           uses bins.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 </a:t>
            </a: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tanh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saturated (at 1 or -1), outputs concentrated in two bins.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Thus, estimate of I(X; T) goes down.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 for </a:t>
            </a: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ReLU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or if use a more accurate approx for </a:t>
            </a: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tanh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68" name="Google Shape;368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5598" y="2157000"/>
            <a:ext cx="3548027" cy="2858125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64"/>
          <p:cNvSpPr txBox="1"/>
          <p:nvPr/>
        </p:nvSpPr>
        <p:spPr>
          <a:xfrm>
            <a:off x="5274200" y="1651675"/>
            <a:ext cx="11877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tanh</a:t>
            </a:r>
            <a:endParaRPr b="1"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0" name="Google Shape;370;p64"/>
          <p:cNvSpPr txBox="1"/>
          <p:nvPr/>
        </p:nvSpPr>
        <p:spPr>
          <a:xfrm>
            <a:off x="6753450" y="1627325"/>
            <a:ext cx="1938600" cy="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ReLU 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(+</a:t>
            </a: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softmax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71" name="Google Shape;371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000" y="872681"/>
            <a:ext cx="7693300" cy="74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Variational information bottleneck (VIB)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77" name="Google Shape;37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0325" y="1746450"/>
            <a:ext cx="3943350" cy="35242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5"/>
          <p:cNvSpPr txBox="1"/>
          <p:nvPr/>
        </p:nvSpPr>
        <p:spPr>
          <a:xfrm>
            <a:off x="177425" y="1178400"/>
            <a:ext cx="8005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Explicitly optimize: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Hard to compute, so use </a:t>
            </a:r>
            <a:r>
              <a:rPr i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variational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i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approximation</a:t>
            </a:r>
            <a:endParaRPr i="1"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Details similar to VAE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Essentially identical objective - “encoder” q and “decoder” r: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79" name="Google Shape;379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6850" y="3782250"/>
            <a:ext cx="6966082" cy="39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VIB =&gt; robustness to adversary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85" name="Google Shape;38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8" cy="3154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Artificial vs. biological r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epresentations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7" name="Google Shape;1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25294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PCA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3" name="Google Shape;13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7750" y="1170125"/>
            <a:ext cx="3548500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PCA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9" name="Google Shape;13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1625" y="1178800"/>
            <a:ext cx="5734050" cy="3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Non-negative matrix factorization (NMF)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Google Shape;145;p32"/>
          <p:cNvSpPr txBox="1"/>
          <p:nvPr/>
        </p:nvSpPr>
        <p:spPr>
          <a:xfrm>
            <a:off x="311700" y="1552800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matrices non-negative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Features easier to interpret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Often negative weights would be weird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Popular algorithm (Lee &amp; Seung):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6" name="Google Shape;14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2863" y="1270975"/>
            <a:ext cx="1438275" cy="25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6750" y="3100275"/>
            <a:ext cx="4046800" cy="188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Independent component analysis (ICA)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3" name="Google Shape;15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6225" y="1271975"/>
            <a:ext cx="3590100" cy="262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3"/>
          <p:cNvSpPr txBox="1"/>
          <p:nvPr/>
        </p:nvSpPr>
        <p:spPr>
          <a:xfrm>
            <a:off x="311700" y="1197725"/>
            <a:ext cx="4311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to separate mixture of signals.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“Blind source separation”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Uses assumption that each signal is “far from random”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Sums of signals become more Gaussian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 for non-Gaussian signals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